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65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5EA8A9-0AAD-67BA-45C2-F562F0850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7AC9656-B8F0-6C4B-7167-D2FCE399E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FCBF310-EDA2-C2F4-0028-A206DB6D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1EDA1D4-790A-A345-2EAB-86F5A52F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DEE473-9AEB-4113-B351-E18E5789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9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B6755F-F634-9206-D64E-3C361AF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6BC2932-06F7-CF2A-5BD3-CD667348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F3059A-D102-62FD-DDC4-5B07BEA9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A3C811-8F88-76D0-39AA-80446106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7CEB6B6-4185-7161-FCAD-4A5C7E09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42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210FDBA-7C42-7ED7-8F97-7DC72FD69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B6E8442-8600-1E49-4028-94AC40B5E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F6AC751-D3D2-E49B-3D43-A9680965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3BE274-038E-BCEE-24EF-1F282BF0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9DD15D-E498-1627-2100-AD7697BE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664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DBC5A2-DDBC-7E44-95E3-B467372A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2CA3CA6-F591-8830-F1CB-E9852E6E2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38190A-B0FD-7116-233C-6F42CB3D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C3FE2E7-0C09-592E-5A7B-4C8D32E7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8DA158-07B2-FD72-E42B-20CDD0B3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54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2523E5-F398-6B0B-36AD-E6A4B7E3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4416A0E-B942-CA2F-6F18-B158E0D6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4D8B21-AFF3-6378-81F2-613E62DA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74B0AE9-1F49-0C4C-16E7-A0A03A36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5F7C6A8-C68F-34ED-CAA3-66D53BD9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387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3650AF-39AA-399F-A633-8DEABEEE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BC711B-4071-E050-72F5-B0487F825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E8B7367-F985-A90E-9D6C-C50935B52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E80A8F2-2F50-384C-EBFF-C7B1C137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C788824-D095-351F-3239-6296BA3D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94825FD-E90C-62AE-D02B-B235A037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60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5025FF-40DD-83EF-6A94-732077CA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E9B8C81-C494-ABDA-7DBE-F8862D554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F979F27-BDA9-2DD4-C828-6C0D8E2C3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BB006F-8608-2B26-582E-B63C09FB7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6F618AB-4DCF-1391-B0C4-42ADE1D90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79C9AC5-C0CC-A373-2E8C-B5F32BCF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752EEBC-EEC5-9CE1-4F01-6578BC2B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C76B8AC-AB30-035B-997B-6B2EF3BE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448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0AD3A3-3E99-E6C4-A42A-DE63228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AC0C54F-0B0F-F03D-EC26-3BD4E207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8F278BF-3E41-3CE7-730E-A6FAB65D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16E1DCD-662E-4D40-8166-622A93DC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493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1440A24-01EE-EC8F-1258-95F8EA77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4450C45-7500-A54A-488E-6777453E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2A1001E-407C-3D3E-F1D8-CCF36D10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846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C9B7F6-6B88-217F-68F0-D688CA4A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0F30E4-092C-0501-9767-0140A7793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9F55087-126C-7138-7AF9-9EF6F11A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E21EA0F-8DA5-E679-0D25-3EB4F044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2FB4A0-B2C5-6D5D-A8F0-65049616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E2834B1-348C-E706-1B78-8280FF5D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888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1B714E-93ED-40C1-1C3B-66CECDE1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BDAA090-091C-7B17-4219-E742F4CBB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790881B-C16A-3BCF-284E-179E331DE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36E8151-2B0F-4E23-A698-32348CE0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A24C45B-E83A-60CB-0106-694AC465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2515CF6-2917-0884-F646-AC8153FC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971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8506AA4-15F1-79EF-54F6-886CC1B7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5011309-7E91-B979-9408-4E2D504D6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C8EC1A-58B5-4F0D-9EED-FD17D40B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F1D13-815C-4577-8CBE-840748859F98}" type="datetimeFigureOut">
              <a:rPr lang="he-IL" smtClean="0"/>
              <a:t>א'/טבת/תשפ"ו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B90372-10F1-896D-E8A9-125797B15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0E0C1E-AA65-C350-88C7-66B2DF20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4FC32-6119-4243-B1C7-C8FE86A4DC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02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3378CAA0-EA4C-18D6-E4A2-9183029A3D9F}"/>
              </a:ext>
            </a:extLst>
          </p:cNvPr>
          <p:cNvSpPr txBox="1"/>
          <p:nvPr/>
        </p:nvSpPr>
        <p:spPr>
          <a:xfrm>
            <a:off x="184757" y="1535998"/>
            <a:ext cx="10052669" cy="24006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6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SkillSight</a:t>
            </a:r>
          </a:p>
          <a:p>
            <a:pPr algn="l"/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/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</a:rPr>
              <a:t>Detecting Explicit vs. Implied Skills in Text (0.5 / 1)</a:t>
            </a:r>
            <a:endParaRPr lang="he-IL" sz="28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A52C98DE-D207-37E1-5AB0-4816F438BE43}"/>
              </a:ext>
            </a:extLst>
          </p:cNvPr>
          <p:cNvSpPr txBox="1"/>
          <p:nvPr/>
        </p:nvSpPr>
        <p:spPr>
          <a:xfrm>
            <a:off x="184757" y="5681898"/>
            <a:ext cx="1035091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Presented by: Yonatan Elman, Michael Kovalchuk, Roni Fadlon</a:t>
            </a:r>
          </a:p>
          <a:p>
            <a:pPr algn="l" rtl="0"/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 rtl="0"/>
            <a:endParaRPr lang="he-IL" sz="2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0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DDD99-B52A-7A2C-7C2C-70CC60D9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081CD8D-1AD0-3CA9-CF02-B3B23964EE5F}"/>
              </a:ext>
            </a:extLst>
          </p:cNvPr>
          <p:cNvSpPr txBox="1"/>
          <p:nvPr/>
        </p:nvSpPr>
        <p:spPr>
          <a:xfrm>
            <a:off x="4162873" y="147286"/>
            <a:ext cx="386625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Review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4" name="גרפיקה 3" descr="נורת חשמל וגלגל שיניים עם מילוי מלא">
            <a:extLst>
              <a:ext uri="{FF2B5EF4-FFF2-40B4-BE49-F238E27FC236}">
                <a16:creationId xmlns:a16="http://schemas.microsoft.com/office/drawing/2014/main" id="{601C7A32-D7D5-10BE-A4E4-4D51FCCF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06" y="4388774"/>
            <a:ext cx="576000" cy="576000"/>
          </a:xfrm>
          <a:prstGeom prst="rect">
            <a:avLst/>
          </a:prstGeom>
        </p:spPr>
      </p:pic>
      <p:pic>
        <p:nvPicPr>
          <p:cNvPr id="6" name="גרפיקה 5" descr="חזור עם מילוי מלא">
            <a:extLst>
              <a:ext uri="{FF2B5EF4-FFF2-40B4-BE49-F238E27FC236}">
                <a16:creationId xmlns:a16="http://schemas.microsoft.com/office/drawing/2014/main" id="{9EA0D6C5-0759-2458-B02B-876871B7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197" y="2718464"/>
            <a:ext cx="537705" cy="576000"/>
          </a:xfrm>
          <a:prstGeom prst="rect">
            <a:avLst/>
          </a:prstGeom>
        </p:spPr>
      </p:pic>
      <p:pic>
        <p:nvPicPr>
          <p:cNvPr id="8" name="גרפיקה 7" descr="פגיעה במטרה עם מילוי מלא">
            <a:extLst>
              <a:ext uri="{FF2B5EF4-FFF2-40B4-BE49-F238E27FC236}">
                <a16:creationId xmlns:a16="http://schemas.microsoft.com/office/drawing/2014/main" id="{AE435154-349D-530A-C89D-9C727C3F7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197" y="1325153"/>
            <a:ext cx="576000" cy="57600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3EC1654-98B6-E706-4981-99471020CF6D}"/>
              </a:ext>
            </a:extLst>
          </p:cNvPr>
          <p:cNvSpPr txBox="1"/>
          <p:nvPr/>
        </p:nvSpPr>
        <p:spPr>
          <a:xfrm>
            <a:off x="891384" y="1325153"/>
            <a:ext cx="676134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</a:rPr>
              <a:t>Motivation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 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</a:b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Extract CS/Hi-Tech skills from resumes with Explicit/Implicit labels (from a predefined Global Skill Vector).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A94B77E-2408-AC6B-CEFB-008DC3E579FA}"/>
              </a:ext>
            </a:extLst>
          </p:cNvPr>
          <p:cNvSpPr txBox="1"/>
          <p:nvPr/>
        </p:nvSpPr>
        <p:spPr>
          <a:xfrm>
            <a:off x="838197" y="2718464"/>
            <a:ext cx="834934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Vector → Sparse list: only relevant skills are stored, labeled 1.0 / 0.5.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We added skill aliases (for explicit mentions).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We defined a fixed global vector of 110 CS-related skills.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We switched from 0/1/2 to 1.0/0.5, where 0 means the skill is not present / not predicted.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55A73BE-F1A7-C5AC-1117-67139CD82DC2}"/>
              </a:ext>
            </a:extLst>
          </p:cNvPr>
          <p:cNvSpPr txBox="1"/>
          <p:nvPr/>
        </p:nvSpPr>
        <p:spPr>
          <a:xfrm>
            <a:off x="1035601" y="4456149"/>
            <a:ext cx="520461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</a:rPr>
              <a:t>Novelty</a:t>
            </a:r>
            <a:br>
              <a:rPr lang="en-US" b="1" u="sng" dirty="0">
                <a:latin typeface="ADLaM Display" panose="02010000000000000000" pitchFamily="2" charset="0"/>
                <a:ea typeface="ADLaM Display" panose="02010000000000000000" pitchFamily="2" charset="0"/>
              </a:rPr>
            </a:b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</a:rPr>
              <a:t>The model extracts implicit skills from context, not only explicit keywords.</a:t>
            </a:r>
            <a:endParaRPr lang="he-IL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2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sz="1200"/>
          </a:p>
        </p:txBody>
      </p:sp>
      <p:sp>
        <p:nvSpPr>
          <p:cNvPr id="3" name="TextBox 3"/>
          <p:cNvSpPr txBox="1"/>
          <p:nvPr/>
        </p:nvSpPr>
        <p:spPr>
          <a:xfrm>
            <a:off x="3675602" y="158718"/>
            <a:ext cx="47446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mo"/>
              </a:rPr>
              <a:t>Literature Review</a:t>
            </a:r>
          </a:p>
        </p:txBody>
      </p:sp>
      <p:graphicFrame>
        <p:nvGraphicFramePr>
          <p:cNvPr id="4" name="Table 4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705644650"/>
              </p:ext>
            </p:extLst>
          </p:nvPr>
        </p:nvGraphicFramePr>
        <p:xfrm>
          <a:off x="-2" y="1217175"/>
          <a:ext cx="12192002" cy="5197921"/>
        </p:xfrm>
        <a:graphic>
          <a:graphicData uri="http://schemas.openxmlformats.org/drawingml/2006/table">
            <a:tbl>
              <a:tblPr/>
              <a:tblGrid>
                <a:gridCol w="202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6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6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36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9009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Paper (Year)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Task</a:t>
                      </a:r>
                      <a:endParaRPr lang="en-US" sz="1800" kern="120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Methods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Data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Results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+mn-cs"/>
                          <a:sym typeface="Arimo"/>
                        </a:rPr>
                        <a:t>Relation to our project</a:t>
                      </a:r>
                      <a:endParaRPr lang="en-US" sz="1800" kern="120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708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  <a:sym typeface="Arimo"/>
                      </a:endParaRPr>
                    </a:p>
                  </a:txBody>
                  <a:tcPr marL="60960" marR="60960" marT="60960" marB="60960" anchor="ctr">
                    <a:lnL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5670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  <a:sym typeface="Arimo"/>
                      </a:endParaRPr>
                    </a:p>
                  </a:txBody>
                  <a:tcPr marL="60960" marR="60960" marT="60960" marB="60960" anchor="ctr">
                    <a:lnL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7440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  <a:sym typeface="Arimo"/>
                      </a:endParaRPr>
                    </a:p>
                  </a:txBody>
                  <a:tcPr marL="60960" marR="60960" marT="60960" marB="60960" anchor="ctr">
                    <a:lnL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+mn-cs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6336DB3A-5595-9104-9ADA-FB9E53AA90A4}"/>
              </a:ext>
            </a:extLst>
          </p:cNvPr>
          <p:cNvGrpSpPr/>
          <p:nvPr/>
        </p:nvGrpSpPr>
        <p:grpSpPr>
          <a:xfrm>
            <a:off x="0" y="2221562"/>
            <a:ext cx="12046760" cy="1200329"/>
            <a:chOff x="0" y="2221562"/>
            <a:chExt cx="12046760" cy="1200329"/>
          </a:xfrm>
        </p:grpSpPr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DD8FA3BD-48F6-C5EF-4F11-07DD704BF367}"/>
                </a:ext>
              </a:extLst>
            </p:cNvPr>
            <p:cNvSpPr txBox="1"/>
            <p:nvPr/>
          </p:nvSpPr>
          <p:spPr>
            <a:xfrm>
              <a:off x="0" y="2221562"/>
              <a:ext cx="1798116" cy="107721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Implicit Skills Extraction</a:t>
              </a:r>
              <a:br>
                <a:rPr lang="en-US" dirty="0">
                  <a:solidFill>
                    <a:prstClr val="black"/>
                  </a:solidFill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Using Document Embedding (2020)</a:t>
              </a:r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4AF06A66-74CB-3061-0AD8-E3BAADE7AA3C}"/>
                </a:ext>
              </a:extLst>
            </p:cNvPr>
            <p:cNvSpPr txBox="1"/>
            <p:nvPr/>
          </p:nvSpPr>
          <p:spPr>
            <a:xfrm>
              <a:off x="2110075" y="2288046"/>
              <a:ext cx="1798116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Skill ext. + CV↔JD match; add implicit</a:t>
              </a:r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0FE744D7-9F9B-6FA4-D170-5633C1D1A2B1}"/>
                </a:ext>
              </a:extLst>
            </p:cNvPr>
            <p:cNvSpPr txBox="1"/>
            <p:nvPr/>
          </p:nvSpPr>
          <p:spPr>
            <a:xfrm>
              <a:off x="4220150" y="2288046"/>
              <a:ext cx="1798116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Doc2Vec similar JDs + transfer</a:t>
              </a:r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9D59ABC4-BCA8-EFCC-043F-1F94945242D7}"/>
                </a:ext>
              </a:extLst>
            </p:cNvPr>
            <p:cNvSpPr txBox="1"/>
            <p:nvPr/>
          </p:nvSpPr>
          <p:spPr>
            <a:xfrm>
              <a:off x="6173736" y="2221562"/>
              <a:ext cx="1798116" cy="4552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3240"/>
                </a:lnSpc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1.1M JDs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4A4CD815-D7C2-8C33-30F3-B68443586DE8}"/>
                </a:ext>
              </a:extLst>
            </p:cNvPr>
            <p:cNvSpPr txBox="1"/>
            <p:nvPr/>
          </p:nvSpPr>
          <p:spPr>
            <a:xfrm>
              <a:off x="8206075" y="2262095"/>
              <a:ext cx="1798116" cy="8656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3240"/>
                </a:lnSpc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F1=0.83; MRR=0.88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A50A19CC-45A1-4BE2-C153-2BE23BCF14C8}"/>
                </a:ext>
              </a:extLst>
            </p:cNvPr>
            <p:cNvSpPr txBox="1"/>
            <p:nvPr/>
          </p:nvSpPr>
          <p:spPr>
            <a:xfrm>
              <a:off x="10248644" y="2221562"/>
              <a:ext cx="1798116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implicit via similar JDs; ours per-text evidence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</p:grp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3D7797C5-586D-A7A6-5182-CBA1121CF975}"/>
              </a:ext>
            </a:extLst>
          </p:cNvPr>
          <p:cNvGrpSpPr/>
          <p:nvPr/>
        </p:nvGrpSpPr>
        <p:grpSpPr>
          <a:xfrm>
            <a:off x="0" y="3437786"/>
            <a:ext cx="12046760" cy="1415772"/>
            <a:chOff x="0" y="3437786"/>
            <a:chExt cx="12046760" cy="1415772"/>
          </a:xfrm>
        </p:grpSpPr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F7732D88-D149-712E-FD85-355FBEC362E3}"/>
                </a:ext>
              </a:extLst>
            </p:cNvPr>
            <p:cNvSpPr txBox="1"/>
            <p:nvPr/>
          </p:nvSpPr>
          <p:spPr>
            <a:xfrm>
              <a:off x="0" y="3437786"/>
              <a:ext cx="1798116" cy="141577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A Survey on Skill Identification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+mn-cs"/>
              </a:endParaRPr>
            </a:p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+mn-cs"/>
                  <a:sym typeface="Arimo"/>
                </a:rPr>
                <a:t>From Online Job Ads (2021)</a:t>
              </a:r>
            </a:p>
          </p:txBody>
        </p:sp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CB3CD8FB-8E6D-05B1-5DD5-4AE753C8AFC4}"/>
                </a:ext>
              </a:extLst>
            </p:cNvPr>
            <p:cNvSpPr txBox="1"/>
            <p:nvPr/>
          </p:nvSpPr>
          <p:spPr>
            <a:xfrm>
              <a:off x="2110075" y="3637105"/>
              <a:ext cx="1798116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Survey of skill ID from job ads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5" name="תיבת טקסט 14">
              <a:extLst>
                <a:ext uri="{FF2B5EF4-FFF2-40B4-BE49-F238E27FC236}">
                  <a16:creationId xmlns:a16="http://schemas.microsoft.com/office/drawing/2014/main" id="{6B959BDB-DAB4-24A0-1EA8-518E1CA8C68C}"/>
                </a:ext>
              </a:extLst>
            </p:cNvPr>
            <p:cNvSpPr txBox="1"/>
            <p:nvPr/>
          </p:nvSpPr>
          <p:spPr>
            <a:xfrm>
              <a:off x="4063661" y="3637105"/>
              <a:ext cx="2032339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Taxonomy (bases/methods/granularity)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C18AE835-95C1-349C-A6C4-9EF7B65000FD}"/>
                </a:ext>
              </a:extLst>
            </p:cNvPr>
            <p:cNvSpPr txBox="1"/>
            <p:nvPr/>
          </p:nvSpPr>
          <p:spPr>
            <a:xfrm>
              <a:off x="6173736" y="3570621"/>
              <a:ext cx="1798116" cy="4552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3240"/>
                </a:lnSpc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108 papers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58E00A3D-C9B3-2792-2079-43A82C8AF161}"/>
                </a:ext>
              </a:extLst>
            </p:cNvPr>
            <p:cNvSpPr txBox="1"/>
            <p:nvPr/>
          </p:nvSpPr>
          <p:spPr>
            <a:xfrm>
              <a:off x="8206075" y="3611154"/>
              <a:ext cx="1798116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challenges + trends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18" name="תיבת טקסט 17">
              <a:extLst>
                <a:ext uri="{FF2B5EF4-FFF2-40B4-BE49-F238E27FC236}">
                  <a16:creationId xmlns:a16="http://schemas.microsoft.com/office/drawing/2014/main" id="{BA95479E-19CC-DF56-2240-CA8B5CEC6732}"/>
                </a:ext>
              </a:extLst>
            </p:cNvPr>
            <p:cNvSpPr txBox="1"/>
            <p:nvPr/>
          </p:nvSpPr>
          <p:spPr>
            <a:xfrm>
              <a:off x="10248644" y="3570621"/>
              <a:ext cx="1798116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background only (no explicit/implicit evidence)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DE74506D-33CD-856D-41F1-F5A0DEA229AF}"/>
              </a:ext>
            </a:extLst>
          </p:cNvPr>
          <p:cNvGrpSpPr/>
          <p:nvPr/>
        </p:nvGrpSpPr>
        <p:grpSpPr>
          <a:xfrm>
            <a:off x="0" y="4891274"/>
            <a:ext cx="12046760" cy="1487587"/>
            <a:chOff x="0" y="4885137"/>
            <a:chExt cx="12046760" cy="1487587"/>
          </a:xfrm>
        </p:grpSpPr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4EEB6B75-6C7B-CA13-E097-869D88CB5953}"/>
                </a:ext>
              </a:extLst>
            </p:cNvPr>
            <p:cNvSpPr txBox="1"/>
            <p:nvPr/>
          </p:nvSpPr>
          <p:spPr>
            <a:xfrm>
              <a:off x="0" y="4885137"/>
              <a:ext cx="1798116" cy="14875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3240"/>
                </a:lnSpc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SKILLSPAN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  <a:p>
              <a:pPr algn="l"/>
              <a:r>
                <a:rPr lang="en-US" sz="1600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Hard and Soft Skill Extraction (2022)</a:t>
              </a:r>
            </a:p>
            <a:p>
              <a:pPr marL="0" marR="0" lvl="0" indent="0" algn="l" defTabSz="9144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+mn-cs"/>
                <a:sym typeface="Arimo"/>
              </a:endParaRPr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DE5AE4D0-21EA-C2A9-BA43-CAE2AF576767}"/>
                </a:ext>
              </a:extLst>
            </p:cNvPr>
            <p:cNvSpPr txBox="1"/>
            <p:nvPr/>
          </p:nvSpPr>
          <p:spPr>
            <a:xfrm>
              <a:off x="2110075" y="5084456"/>
              <a:ext cx="1798116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Span-level skill extraction + dataset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779BEDDB-4EC8-0CD1-F94C-0E01BAFC8070}"/>
                </a:ext>
              </a:extLst>
            </p:cNvPr>
            <p:cNvSpPr txBox="1"/>
            <p:nvPr/>
          </p:nvSpPr>
          <p:spPr>
            <a:xfrm>
              <a:off x="4063661" y="5084456"/>
              <a:ext cx="2032339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BERT + domain-adaptive; single vs multi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D667638C-D7E7-0025-2346-E9DB6FBAF7EE}"/>
                </a:ext>
              </a:extLst>
            </p:cNvPr>
            <p:cNvSpPr txBox="1"/>
            <p:nvPr/>
          </p:nvSpPr>
          <p:spPr>
            <a:xfrm>
              <a:off x="6173736" y="5017972"/>
              <a:ext cx="1798116" cy="86562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3240"/>
                </a:lnSpc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391 JPs; 14.5K sentences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0931EA55-5207-A425-57B3-ED469F3B4EF2}"/>
                </a:ext>
              </a:extLst>
            </p:cNvPr>
            <p:cNvSpPr txBox="1"/>
            <p:nvPr/>
          </p:nvSpPr>
          <p:spPr>
            <a:xfrm>
              <a:off x="8206075" y="5058505"/>
              <a:ext cx="1798116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domain-adapted better; single&gt;multi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5A48F69C-9FFC-B90B-FD51-D06344F4EB48}"/>
                </a:ext>
              </a:extLst>
            </p:cNvPr>
            <p:cNvSpPr txBox="1"/>
            <p:nvPr/>
          </p:nvSpPr>
          <p:spPr>
            <a:xfrm>
              <a:off x="10248644" y="5017972"/>
              <a:ext cx="1798116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defRPr/>
              </a:pPr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sym typeface="Arimo"/>
                </a:rPr>
                <a:t>explicit spans; ours evidence (incl. implicit)</a:t>
              </a:r>
              <a:endParaRPr lang="en-US" dirty="0">
                <a:latin typeface="ADLaM Display" panose="02010000000000000000" pitchFamily="2" charset="0"/>
                <a:ea typeface="ADLaM Display" panose="02010000000000000000" pitchFamily="2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7F036-9313-8BCF-91CE-C23C0372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E461771-32F3-1D0E-480E-99BC2387B53D}"/>
              </a:ext>
            </a:extLst>
          </p:cNvPr>
          <p:cNvSpPr txBox="1"/>
          <p:nvPr/>
        </p:nvSpPr>
        <p:spPr>
          <a:xfrm>
            <a:off x="5131482" y="147286"/>
            <a:ext cx="221747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7" name="גרפיקה 6" descr="כלים עם מילוי מלא">
            <a:extLst>
              <a:ext uri="{FF2B5EF4-FFF2-40B4-BE49-F238E27FC236}">
                <a16:creationId xmlns:a16="http://schemas.microsoft.com/office/drawing/2014/main" id="{A60BF6C7-3162-8E12-7F96-B80FAC99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132" y="3644383"/>
            <a:ext cx="576000" cy="576000"/>
          </a:xfrm>
          <a:prstGeom prst="rect">
            <a:avLst/>
          </a:prstGeom>
        </p:spPr>
      </p:pic>
      <p:pic>
        <p:nvPicPr>
          <p:cNvPr id="13" name="גרפיקה 12" descr="תיקיה פתוחה עם מילוי מלא">
            <a:extLst>
              <a:ext uri="{FF2B5EF4-FFF2-40B4-BE49-F238E27FC236}">
                <a16:creationId xmlns:a16="http://schemas.microsoft.com/office/drawing/2014/main" id="{E381DEAE-9C07-AD7B-31D2-4A7A93CAA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132" y="1420640"/>
            <a:ext cx="576000" cy="576000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2FD73FD-BE39-4D9C-F009-E532A013AA2D}"/>
              </a:ext>
            </a:extLst>
          </p:cNvPr>
          <p:cNvSpPr txBox="1"/>
          <p:nvPr/>
        </p:nvSpPr>
        <p:spPr>
          <a:xfrm>
            <a:off x="1143182" y="1503901"/>
            <a:ext cx="690861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Synthetic JSONL dataset: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job_description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(4–6 sentences) + skills (3–6 skills) from a predefined GLOBAL_SKILL_VECTOR.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Labels per skill: 1.0 = Explicit, 0.5 = Implicit.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E018305-26A9-DE05-5606-9A3D946D9AD3}"/>
              </a:ext>
            </a:extLst>
          </p:cNvPr>
          <p:cNvSpPr txBox="1"/>
          <p:nvPr/>
        </p:nvSpPr>
        <p:spPr>
          <a:xfrm>
            <a:off x="1143181" y="3714233"/>
            <a:ext cx="8154241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Generated with LLM (gpt-4o mini) using a structured prompt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aliases for Explicit skill.</a:t>
            </a:r>
          </a:p>
          <a:p>
            <a:pPr algn="l" rtl="0"/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Post-generation: automatic validation &amp; repair to prevent leaks/missing explicit mentions.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473 synthetic samples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110 skills in the Global Skill Vector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1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D1A59-75CF-C15D-F3CF-66A9621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D448590-9274-2C39-0101-265D84DDFFFA}"/>
              </a:ext>
            </a:extLst>
          </p:cNvPr>
          <p:cNvSpPr txBox="1"/>
          <p:nvPr/>
        </p:nvSpPr>
        <p:spPr>
          <a:xfrm>
            <a:off x="5562888" y="0"/>
            <a:ext cx="134185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EDA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4" name="תמונה 3" descr="תמונה שמכילה טקסט, צילום מסך, גופן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DA7902-8977-665E-9E26-CC998F3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9" y="633416"/>
            <a:ext cx="10893021" cy="62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4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FDADA-8405-D1EC-037C-626AC46E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BE74FDF-82FE-B321-277F-CB269BC07EDE}"/>
              </a:ext>
            </a:extLst>
          </p:cNvPr>
          <p:cNvSpPr txBox="1"/>
          <p:nvPr/>
        </p:nvSpPr>
        <p:spPr>
          <a:xfrm>
            <a:off x="2330449" y="54422"/>
            <a:ext cx="753110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Baseline 1- keyword matching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6" name="תמונה 5" descr="תמונה שמכילה טקסט, צילום מסך, תרשים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47192F3-D3CC-5C72-A816-1D5E315B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37" t="7809" r="1720" b="48296"/>
          <a:stretch>
            <a:fillRect/>
          </a:stretch>
        </p:blipFill>
        <p:spPr>
          <a:xfrm>
            <a:off x="108399" y="3773378"/>
            <a:ext cx="5896164" cy="2597868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תרשים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C89091C-A43F-0E0E-A807-1BE047A0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2" t="51910" r="564" b="1331"/>
          <a:stretch>
            <a:fillRect/>
          </a:stretch>
        </p:blipFill>
        <p:spPr>
          <a:xfrm>
            <a:off x="6391584" y="3773378"/>
            <a:ext cx="5719623" cy="259786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C2E5A2F-2FF9-148B-7B01-82F767756BB5}"/>
              </a:ext>
            </a:extLst>
          </p:cNvPr>
          <p:cNvSpPr txBox="1"/>
          <p:nvPr/>
        </p:nvSpPr>
        <p:spPr>
          <a:xfrm>
            <a:off x="0" y="877811"/>
            <a:ext cx="6186002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Type: keyword matching (aliases + word-boundary regex)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Output: Explicit only (1.0 if match else 0.0)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N=473 | Micro F1=0.999 | TP/FP/FN=1688/2/0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pt-BR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Errors: FP=2, FN=0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High explicit scores are expected because labels rely on alias presence.</a:t>
            </a:r>
            <a:endParaRPr lang="he-IL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6D0FEC5-2E80-3A69-DD67-F75563A6DE5F}"/>
              </a:ext>
            </a:extLst>
          </p:cNvPr>
          <p:cNvSpPr txBox="1"/>
          <p:nvPr/>
        </p:nvSpPr>
        <p:spPr>
          <a:xfrm>
            <a:off x="6356812" y="974145"/>
            <a:ext cx="566437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FP #1 — Machine Learning (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gt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=0.5 → pred=1.0)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Trigger: “machine learning initiatives” 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Reason: Explicit-only baseline</a:t>
            </a:r>
          </a:p>
          <a:p>
            <a:pPr algn="l" rtl="0"/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FP #2 — Vue.js (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gt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=0.5 → pred=1.0)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Trigger: “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Vue.a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” 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Reason: spurious match</a:t>
            </a:r>
            <a:endParaRPr lang="he-IL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021756DE-BCC5-AF66-C0BC-CFECEB38834A}"/>
              </a:ext>
            </a:extLst>
          </p:cNvPr>
          <p:cNvCxnSpPr>
            <a:cxnSpLocks/>
          </p:cNvCxnSpPr>
          <p:nvPr/>
        </p:nvCxnSpPr>
        <p:spPr>
          <a:xfrm>
            <a:off x="61369" y="3432356"/>
            <a:ext cx="12130631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06F9FECB-741C-D9E0-7DCE-DCEE2018DC28}"/>
              </a:ext>
            </a:extLst>
          </p:cNvPr>
          <p:cNvCxnSpPr/>
          <p:nvPr/>
        </p:nvCxnSpPr>
        <p:spPr>
          <a:xfrm>
            <a:off x="6186008" y="974145"/>
            <a:ext cx="0" cy="245821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9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2DFD5-05ED-5C97-E824-48060A33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F8A3E8A-364B-4E19-E0A9-AC0380B3AD89}"/>
              </a:ext>
            </a:extLst>
          </p:cNvPr>
          <p:cNvSpPr txBox="1"/>
          <p:nvPr/>
        </p:nvSpPr>
        <p:spPr>
          <a:xfrm>
            <a:off x="3344617" y="47311"/>
            <a:ext cx="556571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Baseline 2- </a:t>
            </a:r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zero shot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26A8A68-DB4C-6F51-F2AE-9FE5F295C411}"/>
              </a:ext>
            </a:extLst>
          </p:cNvPr>
          <p:cNvSpPr txBox="1"/>
          <p:nvPr/>
        </p:nvSpPr>
        <p:spPr>
          <a:xfrm>
            <a:off x="0" y="874455"/>
            <a:ext cx="5946667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Type: Zero-shot classification (LLM + prompt) over GLOBAL_SKILL_VECTOR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Output: predicts 0.5 (Implicit) / 1.0 (Explicit)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N=473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 rtl="0"/>
            <a:r>
              <a:rPr lang="pt-BR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Micro F1: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</a:rPr>
              <a:t>Implicit (==0.5): 0.094 (P=0.240, R=0.059)</a:t>
            </a:r>
          </a:p>
          <a:p>
            <a:pPr algn="l" rtl="0"/>
            <a:endParaRPr lang="pt-BR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Key takeaway: Strong on Explicit, very weak on Implicit (low recall).</a:t>
            </a:r>
            <a:endParaRPr lang="he-IL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pic>
        <p:nvPicPr>
          <p:cNvPr id="5" name="תמונה 4" descr="תמונה שמכילה טקסט, צילום מסך, גופן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F2CA85D-A9A6-21F0-A16F-EBD7233B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1" y="3779451"/>
            <a:ext cx="4820323" cy="2429214"/>
          </a:xfrm>
          <a:prstGeom prst="rect">
            <a:avLst/>
          </a:prstGeom>
        </p:spPr>
      </p:pic>
      <p:pic>
        <p:nvPicPr>
          <p:cNvPr id="10" name="תמונה 9" descr="תמונה שמכילה טקסט, צילום מסך, קו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73BDEF1-94D6-B360-5825-9EF49C9F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77" y="3836609"/>
            <a:ext cx="5144218" cy="2314898"/>
          </a:xfrm>
          <a:prstGeom prst="rect">
            <a:avLst/>
          </a:prstGeom>
        </p:spPr>
      </p:pic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E58D0226-ADCC-7A40-6767-9460D483457B}"/>
              </a:ext>
            </a:extLst>
          </p:cNvPr>
          <p:cNvCxnSpPr>
            <a:cxnSpLocks/>
          </p:cNvCxnSpPr>
          <p:nvPr/>
        </p:nvCxnSpPr>
        <p:spPr>
          <a:xfrm>
            <a:off x="6032585" y="742522"/>
            <a:ext cx="0" cy="27923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135DF1B-B052-43A7-DF37-D1B7F7FDD002}"/>
              </a:ext>
            </a:extLst>
          </p:cNvPr>
          <p:cNvCxnSpPr/>
          <p:nvPr/>
        </p:nvCxnSpPr>
        <p:spPr>
          <a:xfrm>
            <a:off x="32730" y="3534862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7E3E442A-5B13-BC0D-649F-BA67D987F6FC}"/>
              </a:ext>
            </a:extLst>
          </p:cNvPr>
          <p:cNvSpPr txBox="1"/>
          <p:nvPr/>
        </p:nvSpPr>
        <p:spPr>
          <a:xfrm>
            <a:off x="6278062" y="874455"/>
            <a:ext cx="578710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FN #1 — Load Balancing (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</a:rPr>
              <a:t>gt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=0.5 → pred=0)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Trigger: “peak traffic”, “rate limiting” 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Reason: Implicit-only cue (no explicit mention)</a:t>
            </a:r>
          </a:p>
          <a:p>
            <a:pPr algn="l" rtl="0"/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 rtl="0"/>
            <a:endParaRPr lang="en-US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FP #1 — Tailwind CSS (</a:t>
            </a:r>
            <a:r>
              <a:rPr lang="en-US" sz="1600" dirty="0" err="1">
                <a:latin typeface="ADLaM Display" panose="02010000000000000000" pitchFamily="2" charset="0"/>
                <a:ea typeface="ADLaM Display" panose="02010000000000000000" pitchFamily="2" charset="0"/>
              </a:rPr>
              <a:t>gt</a:t>
            </a:r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=1.0 → pred=0.5)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Trigger: “using Tailwind …”</a:t>
            </a:r>
          </a:p>
          <a:p>
            <a:pPr algn="l" rtl="0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</a:rPr>
              <a:t>Reason: Explicit mention, but model downgraded to implicit (uncertainty/noisy phrasing)</a:t>
            </a:r>
            <a:endParaRPr lang="he-IL" sz="16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34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23070-DAFC-2AE5-BE63-D5B26503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870AAF2-4E26-06E7-7E46-A1DFA9E24B85}"/>
              </a:ext>
            </a:extLst>
          </p:cNvPr>
          <p:cNvSpPr txBox="1"/>
          <p:nvPr/>
        </p:nvSpPr>
        <p:spPr>
          <a:xfrm>
            <a:off x="5435600" y="255236"/>
            <a:ext cx="13208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</a:t>
            </a:r>
            <a:endParaRPr lang="he-IL" sz="4000" dirty="0"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8C6ABC76-F598-80EF-9EA0-94AB44A13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47785"/>
              </p:ext>
            </p:extLst>
          </p:nvPr>
        </p:nvGraphicFramePr>
        <p:xfrm>
          <a:off x="386823" y="1230182"/>
          <a:ext cx="10738377" cy="4550695"/>
        </p:xfrm>
        <a:graphic>
          <a:graphicData uri="http://schemas.openxmlformats.org/drawingml/2006/table">
            <a:tbl>
              <a:tblPr/>
              <a:tblGrid>
                <a:gridCol w="632868">
                  <a:extLst>
                    <a:ext uri="{9D8B030D-6E8A-4147-A177-3AD203B41FA5}">
                      <a16:colId xmlns:a16="http://schemas.microsoft.com/office/drawing/2014/main" val="630570316"/>
                    </a:ext>
                  </a:extLst>
                </a:gridCol>
                <a:gridCol w="1287299">
                  <a:extLst>
                    <a:ext uri="{9D8B030D-6E8A-4147-A177-3AD203B41FA5}">
                      <a16:colId xmlns:a16="http://schemas.microsoft.com/office/drawing/2014/main" val="657795149"/>
                    </a:ext>
                  </a:extLst>
                </a:gridCol>
                <a:gridCol w="4565525">
                  <a:extLst>
                    <a:ext uri="{9D8B030D-6E8A-4147-A177-3AD203B41FA5}">
                      <a16:colId xmlns:a16="http://schemas.microsoft.com/office/drawing/2014/main" val="1719301808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343058891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Step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What we will do (Scope)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Expected outcome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51452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1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Week 10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Generate 1,500–2,000 synthetic samples; strengthen implicit cues; reduce label leakage; rebalance 0/0.5/1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Larger dataset (1,500–2,000) + cleaner implicit ground truth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098328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2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Week 10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Re-run EDA + baselines on updated data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Updated metrics + identified failure modes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50725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Week 10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Stronger baseline inference (zero-shot with stronger LLM)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Better reference baseline for implicit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2768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Week 11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Build and fine-tune a classifier for 0/0.5/1 using BERT/RoBERTa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Build a dedicated model for explicit vs implicit labeling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285384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Week 11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Error analysis iteration (top errors + skill-specific fixes)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Targeted improvements + final evaluation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89196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he-IL" sz="1600">
                          <a:latin typeface="ADLaM Display" panose="02010000000000000000" pitchFamily="2" charset="0"/>
                          <a:ea typeface="ADLaM Display" panose="02010000000000000000" pitchFamily="2" charset="0"/>
                        </a:rPr>
                        <a:t>6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Before deadline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Prepare final presentation + report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6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Final submission package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39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63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712</Words>
  <Application>Microsoft Office PowerPoint</Application>
  <PresentationFormat>מסך רחב</PresentationFormat>
  <Paragraphs>117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4" baseType="lpstr">
      <vt:lpstr>ADLaM Display</vt:lpstr>
      <vt:lpstr>Aptos</vt:lpstr>
      <vt:lpstr>Aptos Display</vt:lpstr>
      <vt:lpstr>Arial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Roni Fadida</dc:creator>
  <cp:lastModifiedBy>Roni Fadida</cp:lastModifiedBy>
  <cp:revision>17</cp:revision>
  <dcterms:created xsi:type="dcterms:W3CDTF">2025-12-05T06:42:01Z</dcterms:created>
  <dcterms:modified xsi:type="dcterms:W3CDTF">2025-12-20T22:38:02Z</dcterms:modified>
</cp:coreProperties>
</file>